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1824" r:id="rId3"/>
    <p:sldId id="257" r:id="rId4"/>
    <p:sldId id="1845" r:id="rId5"/>
    <p:sldId id="1846" r:id="rId6"/>
    <p:sldId id="1826" r:id="rId7"/>
    <p:sldId id="1827" r:id="rId8"/>
    <p:sldId id="1828" r:id="rId9"/>
    <p:sldId id="1848" r:id="rId10"/>
    <p:sldId id="1847" r:id="rId11"/>
    <p:sldId id="637" r:id="rId12"/>
    <p:sldId id="638" r:id="rId13"/>
    <p:sldId id="639" r:id="rId14"/>
    <p:sldId id="587" r:id="rId15"/>
    <p:sldId id="1849" r:id="rId16"/>
    <p:sldId id="588" r:id="rId17"/>
    <p:sldId id="589" r:id="rId18"/>
    <p:sldId id="590" r:id="rId19"/>
    <p:sldId id="591" r:id="rId20"/>
    <p:sldId id="592" r:id="rId21"/>
    <p:sldId id="593" r:id="rId22"/>
    <p:sldId id="594" r:id="rId23"/>
    <p:sldId id="595" r:id="rId24"/>
    <p:sldId id="597" r:id="rId25"/>
    <p:sldId id="598" r:id="rId26"/>
    <p:sldId id="599" r:id="rId27"/>
    <p:sldId id="601" r:id="rId28"/>
    <p:sldId id="602" r:id="rId29"/>
    <p:sldId id="655" r:id="rId30"/>
    <p:sldId id="1829" r:id="rId31"/>
    <p:sldId id="1830" r:id="rId32"/>
    <p:sldId id="1832" r:id="rId33"/>
    <p:sldId id="1841" r:id="rId34"/>
    <p:sldId id="1842" r:id="rId35"/>
    <p:sldId id="1843" r:id="rId36"/>
    <p:sldId id="1844" r:id="rId37"/>
    <p:sldId id="1839" r:id="rId38"/>
    <p:sldId id="184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D4B"/>
    <a:srgbClr val="2D7132"/>
    <a:srgbClr val="A88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193"/>
    <p:restoredTop sz="87640"/>
  </p:normalViewPr>
  <p:slideViewPr>
    <p:cSldViewPr snapToGrid="0" snapToObjects="1">
      <p:cViewPr varScale="1">
        <p:scale>
          <a:sx n="73" d="100"/>
          <a:sy n="73" d="100"/>
        </p:scale>
        <p:origin x="208"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4112611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 add some slides about linear algebra </a:t>
            </a:r>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1968649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3966300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18</a:t>
            </a:fld>
            <a:endParaRPr lang="en-US"/>
          </a:p>
        </p:txBody>
      </p:sp>
    </p:spTree>
    <p:extLst>
      <p:ext uri="{BB962C8B-B14F-4D97-AF65-F5344CB8AC3E}">
        <p14:creationId xmlns:p14="http://schemas.microsoft.com/office/powerpoint/2010/main" val="1226006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19</a:t>
            </a:fld>
            <a:endParaRPr lang="en-US"/>
          </a:p>
        </p:txBody>
      </p:sp>
    </p:spTree>
    <p:extLst>
      <p:ext uri="{BB962C8B-B14F-4D97-AF65-F5344CB8AC3E}">
        <p14:creationId xmlns:p14="http://schemas.microsoft.com/office/powerpoint/2010/main" val="2851559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22</a:t>
            </a:fld>
            <a:endParaRPr lang="en-US"/>
          </a:p>
        </p:txBody>
      </p:sp>
    </p:spTree>
    <p:extLst>
      <p:ext uri="{BB962C8B-B14F-4D97-AF65-F5344CB8AC3E}">
        <p14:creationId xmlns:p14="http://schemas.microsoft.com/office/powerpoint/2010/main" val="1355859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23</a:t>
            </a:fld>
            <a:endParaRPr lang="en-US"/>
          </a:p>
        </p:txBody>
      </p:sp>
    </p:spTree>
    <p:extLst>
      <p:ext uri="{BB962C8B-B14F-4D97-AF65-F5344CB8AC3E}">
        <p14:creationId xmlns:p14="http://schemas.microsoft.com/office/powerpoint/2010/main" val="2884947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25</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746574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30</a:t>
            </a:fld>
            <a:endParaRPr lang="en-US"/>
          </a:p>
        </p:txBody>
      </p:sp>
    </p:spTree>
    <p:extLst>
      <p:ext uri="{BB962C8B-B14F-4D97-AF65-F5344CB8AC3E}">
        <p14:creationId xmlns:p14="http://schemas.microsoft.com/office/powerpoint/2010/main" val="1332133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31</a:t>
            </a:fld>
            <a:endParaRPr lang="en-US"/>
          </a:p>
        </p:txBody>
      </p:sp>
    </p:spTree>
    <p:extLst>
      <p:ext uri="{BB962C8B-B14F-4D97-AF65-F5344CB8AC3E}">
        <p14:creationId xmlns:p14="http://schemas.microsoft.com/office/powerpoint/2010/main" val="1210711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200460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808352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594321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446753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93650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37018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a:t>
            </a:fld>
            <a:endParaRPr lang="en-US"/>
          </a:p>
        </p:txBody>
      </p:sp>
    </p:spTree>
    <p:extLst>
      <p:ext uri="{BB962C8B-B14F-4D97-AF65-F5344CB8AC3E}">
        <p14:creationId xmlns:p14="http://schemas.microsoft.com/office/powerpoint/2010/main" val="54590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71415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think of the bias as a measure of how easy it is to get the perceptron to output a 11. Or to put it in more biological terms, the bias is a measure of how easy it is to get the perceptron to </a:t>
            </a:r>
            <a:r>
              <a:rPr lang="en-US" sz="1200" b="0" i="1" u="none" strike="noStrike" kern="1200" dirty="0">
                <a:solidFill>
                  <a:schemeClr val="tx1"/>
                </a:solidFill>
                <a:effectLst/>
                <a:latin typeface="+mn-lt"/>
                <a:ea typeface="+mn-ea"/>
                <a:cs typeface="+mn-cs"/>
              </a:rPr>
              <a:t>fire</a:t>
            </a:r>
            <a:r>
              <a:rPr lang="en-US" sz="1200" b="0" i="0" u="none" strike="noStrike" kern="1200" dirty="0">
                <a:solidFill>
                  <a:schemeClr val="tx1"/>
                </a:solidFill>
                <a:effectLst/>
                <a:latin typeface="+mn-lt"/>
                <a:ea typeface="+mn-ea"/>
                <a:cs typeface="+mn-cs"/>
              </a:rPr>
              <a:t>. For a perceptron with a really big bias, it's extremely easy for the perceptron to output a 11. But if the bias is very negative, then it's difficult for the perceptron to output a 11.</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602330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83056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656949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13</a:t>
            </a:fld>
            <a:endParaRPr lang="en-US"/>
          </a:p>
        </p:txBody>
      </p:sp>
    </p:spTree>
    <p:extLst>
      <p:ext uri="{BB962C8B-B14F-4D97-AF65-F5344CB8AC3E}">
        <p14:creationId xmlns:p14="http://schemas.microsoft.com/office/powerpoint/2010/main" val="3524757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14</a:t>
            </a:fld>
            <a:endParaRPr lang="en-US"/>
          </a:p>
        </p:txBody>
      </p:sp>
    </p:spTree>
    <p:extLst>
      <p:ext uri="{BB962C8B-B14F-4D97-AF65-F5344CB8AC3E}">
        <p14:creationId xmlns:p14="http://schemas.microsoft.com/office/powerpoint/2010/main" val="2850549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3.xml"/><Relationship Id="rId7" Type="http://schemas.openxmlformats.org/officeDocument/2006/relationships/image" Target="../media/image1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8.xml"/><Relationship Id="rId7" Type="http://schemas.openxmlformats.org/officeDocument/2006/relationships/image" Target="../media/image1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11.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tags" Target="../tags/tag11.xml"/><Relationship Id="rId21" Type="http://schemas.openxmlformats.org/officeDocument/2006/relationships/image" Target="../media/image39.png"/><Relationship Id="rId7" Type="http://schemas.openxmlformats.org/officeDocument/2006/relationships/tags" Target="../tags/tag15.xml"/><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tags" Target="../tags/tag10.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notesSlide" Target="../notesSlides/notesSlide11.xml"/><Relationship Id="rId5" Type="http://schemas.openxmlformats.org/officeDocument/2006/relationships/tags" Target="../tags/tag13.xml"/><Relationship Id="rId15" Type="http://schemas.openxmlformats.org/officeDocument/2006/relationships/image" Target="../media/image33.png"/><Relationship Id="rId10" Type="http://schemas.openxmlformats.org/officeDocument/2006/relationships/slideLayout" Target="../slideLayouts/slideLayout2.xml"/><Relationship Id="rId19" Type="http://schemas.openxmlformats.org/officeDocument/2006/relationships/image" Target="../media/image37.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4.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43.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42.png"/><Relationship Id="rId5" Type="http://schemas.openxmlformats.org/officeDocument/2006/relationships/tags" Target="../tags/tag22.xml"/><Relationship Id="rId1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tags" Target="../tags/tag21.xml"/><Relationship Id="rId9" Type="http://schemas.openxmlformats.org/officeDocument/2006/relationships/image" Target="../media/image40.png"/><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7.xml"/><Relationship Id="rId7" Type="http://schemas.openxmlformats.org/officeDocument/2006/relationships/image" Target="../media/image47.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1.png"/><Relationship Id="rId5" Type="http://schemas.openxmlformats.org/officeDocument/2006/relationships/oleObject" Target="../embeddings/oleObject2.bin"/><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tags" Target="../tags/tag31.xml"/><Relationship Id="rId7" Type="http://schemas.openxmlformats.org/officeDocument/2006/relationships/notesSlide" Target="../notesSlides/notesSlide14.xml"/><Relationship Id="rId12" Type="http://schemas.openxmlformats.org/officeDocument/2006/relationships/image" Target="../media/image58.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33.xml"/><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tags" Target="../tags/tag32.xml"/><Relationship Id="rId9" Type="http://schemas.openxmlformats.org/officeDocument/2006/relationships/image" Target="../media/image55.png"/><Relationship Id="rId14"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64.png"/><Relationship Id="rId18" Type="http://schemas.openxmlformats.org/officeDocument/2006/relationships/image" Target="../media/image65.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63.png"/><Relationship Id="rId17" Type="http://schemas.openxmlformats.org/officeDocument/2006/relationships/image" Target="../media/image45.png"/><Relationship Id="rId2" Type="http://schemas.openxmlformats.org/officeDocument/2006/relationships/tags" Target="../tags/tag35.xml"/><Relationship Id="rId16" Type="http://schemas.openxmlformats.org/officeDocument/2006/relationships/image" Target="../media/image28.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62.png"/><Relationship Id="rId5" Type="http://schemas.openxmlformats.org/officeDocument/2006/relationships/tags" Target="../tags/tag38.xml"/><Relationship Id="rId15" Type="http://schemas.openxmlformats.org/officeDocument/2006/relationships/image" Target="../media/image44.png"/><Relationship Id="rId10" Type="http://schemas.openxmlformats.org/officeDocument/2006/relationships/notesSlide" Target="../notesSlides/notesSlide15.xml"/><Relationship Id="rId4" Type="http://schemas.openxmlformats.org/officeDocument/2006/relationships/tags" Target="../tags/tag37.xml"/><Relationship Id="rId9" Type="http://schemas.openxmlformats.org/officeDocument/2006/relationships/slideLayout" Target="../slideLayouts/slideLayout2.xml"/><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44.xml"/><Relationship Id="rId7" Type="http://schemas.openxmlformats.org/officeDocument/2006/relationships/image" Target="../media/image66.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2.xml"/><Relationship Id="rId11" Type="http://schemas.openxmlformats.org/officeDocument/2006/relationships/image" Target="../media/image70.png"/><Relationship Id="rId5" Type="http://schemas.openxmlformats.org/officeDocument/2006/relationships/tags" Target="../tags/tag46.xml"/><Relationship Id="rId10" Type="http://schemas.openxmlformats.org/officeDocument/2006/relationships/image" Target="../media/image69.png"/><Relationship Id="rId4" Type="http://schemas.openxmlformats.org/officeDocument/2006/relationships/tags" Target="../tags/tag45.xml"/><Relationship Id="rId9"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49.xml"/><Relationship Id="rId7" Type="http://schemas.openxmlformats.org/officeDocument/2006/relationships/image" Target="../media/image7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1.png"/><Relationship Id="rId5" Type="http://schemas.openxmlformats.org/officeDocument/2006/relationships/slideLayout" Target="../slideLayouts/slideLayout2.xml"/><Relationship Id="rId4" Type="http://schemas.openxmlformats.org/officeDocument/2006/relationships/tags" Target="../tags/tag50.xml"/><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32.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image" Target="../media/image8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4.tif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err="1"/>
              <a:t>Perceptrons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B56-580C-C54E-821E-72FB24A6648A}"/>
              </a:ext>
            </a:extLst>
          </p:cNvPr>
          <p:cNvSpPr>
            <a:spLocks noGrp="1"/>
          </p:cNvSpPr>
          <p:nvPr>
            <p:ph type="title"/>
          </p:nvPr>
        </p:nvSpPr>
        <p:spPr/>
        <p:txBody>
          <a:bodyPr/>
          <a:lstStyle/>
          <a:p>
            <a:r>
              <a:rPr lang="en-US" dirty="0"/>
              <a:t>Learning weights from examples</a:t>
            </a:r>
          </a:p>
        </p:txBody>
      </p:sp>
      <p:sp>
        <p:nvSpPr>
          <p:cNvPr id="3" name="Content Placeholder 2">
            <a:extLst>
              <a:ext uri="{FF2B5EF4-FFF2-40B4-BE49-F238E27FC236}">
                <a16:creationId xmlns:a16="http://schemas.microsoft.com/office/drawing/2014/main" id="{9BC235DD-A0E5-9D47-A88A-8D5D56AB68DA}"/>
              </a:ext>
            </a:extLst>
          </p:cNvPr>
          <p:cNvSpPr>
            <a:spLocks noGrp="1"/>
          </p:cNvSpPr>
          <p:nvPr>
            <p:ph idx="1"/>
          </p:nvPr>
        </p:nvSpPr>
        <p:spPr/>
        <p:txBody>
          <a:bodyPr/>
          <a:lstStyle/>
          <a:p>
            <a:r>
              <a:rPr lang="en-US" dirty="0"/>
              <a:t>Perceptions can be used for all kinds of classification problems.</a:t>
            </a:r>
          </a:p>
          <a:p>
            <a:r>
              <a:rPr lang="en-US" dirty="0"/>
              <a:t>Think of the inputs as </a:t>
            </a:r>
            <a:r>
              <a:rPr lang="en-US" i="1" dirty="0"/>
              <a:t>features</a:t>
            </a:r>
            <a:r>
              <a:rPr lang="en-US" dirty="0"/>
              <a:t> representing something we want to classify.  </a:t>
            </a:r>
          </a:p>
          <a:p>
            <a:r>
              <a:rPr lang="en-US" dirty="0"/>
              <a:t>The feature values for inputs are fixed, but we can choose different weight vectors. Depending on the weight vector that we pick, we will get a different classifier.  </a:t>
            </a:r>
          </a:p>
          <a:p>
            <a:endParaRPr lang="en-US" dirty="0"/>
          </a:p>
          <a:p>
            <a:endParaRPr lang="en-US" dirty="0"/>
          </a:p>
        </p:txBody>
      </p:sp>
      <p:sp>
        <p:nvSpPr>
          <p:cNvPr id="12" name="Text Box 6">
            <a:extLst>
              <a:ext uri="{FF2B5EF4-FFF2-40B4-BE49-F238E27FC236}">
                <a16:creationId xmlns:a16="http://schemas.microsoft.com/office/drawing/2014/main" id="{D7C41054-71C2-274D-8CEE-4A8BD105F6DF}"/>
              </a:ext>
            </a:extLst>
          </p:cNvPr>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2</a:t>
            </a:r>
          </a:p>
          <a:p>
            <a:r>
              <a:rPr lang="en-US" sz="1200" dirty="0">
                <a:latin typeface="Courier New" pitchFamily="49" charset="0"/>
              </a:rPr>
              <a:t>YOUR_NAME   : 0</a:t>
            </a:r>
          </a:p>
          <a:p>
            <a:r>
              <a:rPr lang="en-US" sz="1200" dirty="0">
                <a:latin typeface="Courier New" pitchFamily="49" charset="0"/>
              </a:rPr>
              <a:t>MISSPELLED  : 2</a:t>
            </a:r>
          </a:p>
          <a:p>
            <a:r>
              <a:rPr lang="en-US" sz="1200" dirty="0">
                <a:latin typeface="Courier New" pitchFamily="49" charset="0"/>
              </a:rPr>
              <a:t>FROM_FRIEND : 0</a:t>
            </a:r>
          </a:p>
          <a:p>
            <a:r>
              <a:rPr lang="en-US" sz="1200" dirty="0">
                <a:latin typeface="Courier New" pitchFamily="49" charset="0"/>
              </a:rPr>
              <a:t>...</a:t>
            </a:r>
          </a:p>
        </p:txBody>
      </p:sp>
      <p:sp>
        <p:nvSpPr>
          <p:cNvPr id="13" name="Double Bracket 12">
            <a:extLst>
              <a:ext uri="{FF2B5EF4-FFF2-40B4-BE49-F238E27FC236}">
                <a16:creationId xmlns:a16="http://schemas.microsoft.com/office/drawing/2014/main" id="{B210C4C3-C312-1343-B31B-A7823C035DA2}"/>
              </a:ext>
            </a:extLst>
          </p:cNvPr>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 Box 6">
            <a:extLst>
              <a:ext uri="{FF2B5EF4-FFF2-40B4-BE49-F238E27FC236}">
                <a16:creationId xmlns:a16="http://schemas.microsoft.com/office/drawing/2014/main" id="{62905997-02C8-084F-A611-AF314DD233B0}"/>
              </a:ext>
            </a:extLst>
          </p:cNvPr>
          <p:cNvSpPr txBox="1">
            <a:spLocks noChangeArrowheads="1"/>
          </p:cNvSpPr>
          <p:nvPr/>
        </p:nvSpPr>
        <p:spPr bwMode="auto">
          <a:xfrm>
            <a:off x="2667000" y="31750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4</a:t>
            </a:r>
          </a:p>
          <a:p>
            <a:r>
              <a:rPr lang="en-US" sz="1200" dirty="0">
                <a:latin typeface="Courier New" pitchFamily="49" charset="0"/>
              </a:rPr>
              <a:t>YOUR_NAME   :-1</a:t>
            </a:r>
          </a:p>
          <a:p>
            <a:r>
              <a:rPr lang="en-US" sz="1200" dirty="0">
                <a:latin typeface="Courier New" pitchFamily="49" charset="0"/>
              </a:rPr>
              <a:t>MISSPELLED  : 1</a:t>
            </a:r>
          </a:p>
          <a:p>
            <a:r>
              <a:rPr lang="en-US" sz="1200" dirty="0">
                <a:latin typeface="Courier New" pitchFamily="49" charset="0"/>
              </a:rPr>
              <a:t>FROM_FRIEND :-3</a:t>
            </a:r>
          </a:p>
          <a:p>
            <a:r>
              <a:rPr lang="en-US" sz="1200" dirty="0">
                <a:latin typeface="Courier New" pitchFamily="49" charset="0"/>
              </a:rPr>
              <a:t>...</a:t>
            </a:r>
          </a:p>
        </p:txBody>
      </p:sp>
      <p:sp>
        <p:nvSpPr>
          <p:cNvPr id="15" name="Double Bracket 14">
            <a:extLst>
              <a:ext uri="{FF2B5EF4-FFF2-40B4-BE49-F238E27FC236}">
                <a16:creationId xmlns:a16="http://schemas.microsoft.com/office/drawing/2014/main" id="{80A8FD10-9E2B-0844-BEFF-D36AC586CD4F}"/>
              </a:ext>
            </a:extLst>
          </p:cNvPr>
          <p:cNvSpPr/>
          <p:nvPr/>
        </p:nvSpPr>
        <p:spPr>
          <a:xfrm>
            <a:off x="2667000" y="3070225"/>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6" name="Picture 21" descr="txp_fig">
            <a:extLst>
              <a:ext uri="{FF2B5EF4-FFF2-40B4-BE49-F238E27FC236}">
                <a16:creationId xmlns:a16="http://schemas.microsoft.com/office/drawing/2014/main" id="{86ACB18E-304A-E74C-A4B1-FF17F227671C}"/>
              </a:ext>
            </a:extLst>
          </p:cNvPr>
          <p:cNvPicPr>
            <a:picLocks noChangeAspect="1"/>
          </p:cNvPicPr>
          <p:nvPr>
            <p:custDataLst>
              <p:tags r:id="rId1"/>
            </p:custDataLst>
          </p:nvPr>
        </p:nvPicPr>
        <p:blipFill>
          <a:blip r:embed="rId6" cstate="print"/>
          <a:srcRect/>
          <a:stretch>
            <a:fillRect/>
          </a:stretch>
        </p:blipFill>
        <p:spPr bwMode="auto">
          <a:xfrm>
            <a:off x="4495800" y="3200400"/>
            <a:ext cx="273050" cy="182563"/>
          </a:xfrm>
          <a:prstGeom prst="rect">
            <a:avLst/>
          </a:prstGeom>
          <a:noFill/>
          <a:ln w="9525">
            <a:noFill/>
            <a:miter lim="800000"/>
            <a:headEnd/>
            <a:tailEnd/>
          </a:ln>
        </p:spPr>
      </p:pic>
      <p:pic>
        <p:nvPicPr>
          <p:cNvPr id="17" name="Picture 16" descr="txp_fig">
            <a:extLst>
              <a:ext uri="{FF2B5EF4-FFF2-40B4-BE49-F238E27FC236}">
                <a16:creationId xmlns:a16="http://schemas.microsoft.com/office/drawing/2014/main" id="{DC8D5BA8-F09C-F84E-99AE-3D99CAF88616}"/>
              </a:ext>
            </a:extLst>
          </p:cNvPr>
          <p:cNvPicPr>
            <a:picLocks noChangeAspect="1"/>
          </p:cNvPicPr>
          <p:nvPr>
            <p:custDataLst>
              <p:tags r:id="rId2"/>
            </p:custDataLst>
          </p:nvPr>
        </p:nvPicPr>
        <p:blipFill>
          <a:blip r:embed="rId7" cstate="print"/>
          <a:srcRect/>
          <a:stretch>
            <a:fillRect/>
          </a:stretch>
        </p:blipFill>
        <p:spPr bwMode="auto">
          <a:xfrm>
            <a:off x="6324600" y="3276600"/>
            <a:ext cx="966788" cy="365125"/>
          </a:xfrm>
          <a:prstGeom prst="rect">
            <a:avLst/>
          </a:prstGeom>
          <a:noFill/>
          <a:ln w="9525">
            <a:noFill/>
            <a:miter lim="800000"/>
            <a:headEnd/>
            <a:tailEnd/>
          </a:ln>
        </p:spPr>
      </p:pic>
      <p:sp>
        <p:nvSpPr>
          <p:cNvPr id="18" name="Line 7">
            <a:extLst>
              <a:ext uri="{FF2B5EF4-FFF2-40B4-BE49-F238E27FC236}">
                <a16:creationId xmlns:a16="http://schemas.microsoft.com/office/drawing/2014/main" id="{E29F41AB-62D5-2547-B5DA-F24CDC6341E9}"/>
              </a:ext>
            </a:extLst>
          </p:cNvPr>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9" name="Line 15">
            <a:extLst>
              <a:ext uri="{FF2B5EF4-FFF2-40B4-BE49-F238E27FC236}">
                <a16:creationId xmlns:a16="http://schemas.microsoft.com/office/drawing/2014/main" id="{18448241-43FF-3244-A8BB-4AE42811A793}"/>
              </a:ext>
            </a:extLst>
          </p:cNvPr>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20" name="Picture 19" descr="txp_fig">
            <a:extLst>
              <a:ext uri="{FF2B5EF4-FFF2-40B4-BE49-F238E27FC236}">
                <a16:creationId xmlns:a16="http://schemas.microsoft.com/office/drawing/2014/main" id="{13772BCA-9106-0748-9E68-88EBA9B45C1C}"/>
              </a:ext>
            </a:extLst>
          </p:cNvPr>
          <p:cNvPicPr>
            <a:picLocks noChangeAspect="1"/>
          </p:cNvPicPr>
          <p:nvPr>
            <p:custDataLst>
              <p:tags r:id="rId3"/>
            </p:custDataLst>
          </p:nvPr>
        </p:nvPicPr>
        <p:blipFill>
          <a:blip r:embed="rId8" cstate="print"/>
          <a:srcRect/>
          <a:stretch>
            <a:fillRect/>
          </a:stretch>
        </p:blipFill>
        <p:spPr bwMode="auto">
          <a:xfrm>
            <a:off x="6553200" y="5334000"/>
            <a:ext cx="966788" cy="365125"/>
          </a:xfrm>
          <a:prstGeom prst="rect">
            <a:avLst/>
          </a:prstGeom>
          <a:noFill/>
          <a:ln w="9525">
            <a:noFill/>
            <a:miter lim="800000"/>
            <a:headEnd/>
            <a:tailEnd/>
          </a:ln>
        </p:spPr>
      </p:pic>
      <p:sp>
        <p:nvSpPr>
          <p:cNvPr id="21" name="Line 15">
            <a:extLst>
              <a:ext uri="{FF2B5EF4-FFF2-40B4-BE49-F238E27FC236}">
                <a16:creationId xmlns:a16="http://schemas.microsoft.com/office/drawing/2014/main" id="{319163C2-3970-CD4B-8A2F-0D2DD61DC4E5}"/>
              </a:ext>
            </a:extLst>
          </p:cNvPr>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22" name="Text Box 6">
            <a:extLst>
              <a:ext uri="{FF2B5EF4-FFF2-40B4-BE49-F238E27FC236}">
                <a16:creationId xmlns:a16="http://schemas.microsoft.com/office/drawing/2014/main" id="{1516A197-3A4B-0044-A467-9F11FCD6B148}"/>
              </a:ext>
            </a:extLst>
          </p:cNvPr>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23" name="Double Bracket 22">
            <a:extLst>
              <a:ext uri="{FF2B5EF4-FFF2-40B4-BE49-F238E27FC236}">
                <a16:creationId xmlns:a16="http://schemas.microsoft.com/office/drawing/2014/main" id="{B7A6938E-ED2D-A94B-82BA-D0A885E5E8B7}"/>
              </a:ext>
            </a:extLst>
          </p:cNvPr>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742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1" grpId="0" animBg="1"/>
      <p:bldP spid="22"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38006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3548774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fontScale="92500"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62356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Learning a Binary Perceptron</a:t>
            </a:r>
          </a:p>
        </p:txBody>
      </p:sp>
      <mc:AlternateContent xmlns:mc="http://schemas.openxmlformats.org/markup-compatibility/2006" xmlns:a14="http://schemas.microsoft.com/office/drawing/2010/main">
        <mc:Choice Requires="a14">
          <p:sp>
            <p:nvSpPr>
              <p:cNvPr id="1353731" name="Rectangle 3"/>
              <p:cNvSpPr>
                <a:spLocks noGrp="1" noChangeArrowheads="1"/>
              </p:cNvSpPr>
              <p:nvPr>
                <p:ph idx="1"/>
              </p:nvPr>
            </p:nvSpPr>
            <p:spPr>
              <a:xfrm>
                <a:off x="304800" y="1371600"/>
                <a:ext cx="5638800" cy="4525963"/>
              </a:xfrm>
            </p:spPr>
            <p:txBody>
              <a:bodyPr>
                <a:normAutofit/>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lvl="1"/>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 </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b="1"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≤0 </m:t>
                            </m:r>
                          </m:e>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 &gt;0</m:t>
                            </m:r>
                          </m:e>
                        </m:eqArr>
                      </m:e>
                    </m:d>
                  </m:oMath>
                </a14:m>
                <a:endParaRPr lang="en-US" sz="2400" dirty="0"/>
              </a:p>
              <a:p>
                <a:pPr lvl="1"/>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lvl="1"/>
                <a14:m>
                  <m:oMath xmlns:m="http://schemas.openxmlformats.org/officeDocument/2006/math">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𝒚</m:t>
                        </m:r>
                      </m:e>
                      <m:sup>
                        <m:r>
                          <a:rPr lang="en-US" sz="2400" b="1" i="1" smtClean="0">
                            <a:latin typeface="Cambria Math" panose="02040503050406030204" pitchFamily="18" charset="0"/>
                            <a:ea typeface="Cambria Math" panose="02040503050406030204" pitchFamily="18" charset="0"/>
                          </a:rPr>
                          <m:t>∗</m:t>
                        </m:r>
                      </m:sup>
                    </m:s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oMath>
                </a14:m>
                <a:endParaRPr lang="en-US" sz="2400" dirty="0"/>
              </a:p>
            </p:txBody>
          </p:sp>
        </mc:Choice>
        <mc:Fallback xmlns="">
          <p:sp>
            <p:nvSpPr>
              <p:cNvPr id="1353731" name="Rectangle 3"/>
              <p:cNvSpPr>
                <a:spLocks noGrp="1" noRot="1" noChangeAspect="1" noMove="1" noResize="1" noEditPoints="1" noAdjustHandles="1" noChangeArrowheads="1" noChangeShapeType="1" noTextEdit="1"/>
              </p:cNvSpPr>
              <p:nvPr>
                <p:ph idx="1"/>
              </p:nvPr>
            </p:nvSpPr>
            <p:spPr>
              <a:xfrm>
                <a:off x="304800" y="1371600"/>
                <a:ext cx="5638800" cy="4525963"/>
              </a:xfrm>
              <a:blipFill>
                <a:blip r:embed="rId6"/>
                <a:stretch>
                  <a:fillRect l="-1798" t="-14566" r="-2472" b="-5322"/>
                </a:stretch>
              </a:blipFill>
            </p:spPr>
            <p:txBody>
              <a:bodyPr/>
              <a:lstStyle/>
              <a:p>
                <a:r>
                  <a:rPr lang="en-US">
                    <a:noFill/>
                  </a:rPr>
                  <a:t> </a:t>
                </a:r>
              </a:p>
            </p:txBody>
          </p:sp>
        </mc:Fallback>
      </mc:AlternateContent>
      <p:pic>
        <p:nvPicPr>
          <p:cNvPr id="22532" name="Picture 21" descr="txp_fig"/>
          <p:cNvPicPr>
            <a:picLocks noChangeAspect="1"/>
          </p:cNvPicPr>
          <p:nvPr>
            <p:custDataLst>
              <p:tags r:id="rId1"/>
            </p:custDataLst>
          </p:nvPr>
        </p:nvPicPr>
        <p:blipFill>
          <a:blip r:embed="rId7"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8" cstate="print"/>
          <a:srcRect/>
          <a:stretch>
            <a:fillRect/>
          </a:stretch>
        </p:blipFill>
        <p:spPr bwMode="auto">
          <a:xfrm>
            <a:off x="9481647" y="3261099"/>
            <a:ext cx="219075" cy="347662"/>
          </a:xfrm>
          <a:prstGeom prst="rect">
            <a:avLst/>
          </a:prstGeom>
          <a:noFill/>
          <a:ln w="9525">
            <a:noFill/>
            <a:miter lim="800000"/>
            <a:headEnd/>
            <a:tailEnd/>
          </a:ln>
        </p:spPr>
      </p:pic>
      <p:pic>
        <p:nvPicPr>
          <p:cNvPr id="17" name="Picture 16" descr="txp_fig"/>
          <p:cNvPicPr>
            <a:picLocks noChangeAspect="1"/>
          </p:cNvPicPr>
          <p:nvPr>
            <p:custDataLst>
              <p:tags r:id="rId3"/>
            </p:custDataLst>
          </p:nvPr>
        </p:nvPicPr>
        <p:blipFill>
          <a:blip r:embed="rId9" cstate="print"/>
          <a:srcRect/>
          <a:stretch>
            <a:fillRect/>
          </a:stretch>
        </p:blipFill>
        <p:spPr bwMode="auto">
          <a:xfrm>
            <a:off x="6881322" y="2614986"/>
            <a:ext cx="730250" cy="384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300440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75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AC6D-5AA3-2C45-90DA-81884E82B05D}"/>
              </a:ext>
            </a:extLst>
          </p:cNvPr>
          <p:cNvSpPr>
            <a:spLocks noGrp="1"/>
          </p:cNvSpPr>
          <p:nvPr>
            <p:ph type="title"/>
          </p:nvPr>
        </p:nvSpPr>
        <p:spPr/>
        <p:txBody>
          <a:bodyPr/>
          <a:lstStyle/>
          <a:p>
            <a:r>
              <a:rPr lang="en-US" dirty="0"/>
              <a:t>TODO: Linear Algebra </a:t>
            </a:r>
            <a:r>
              <a:rPr lang="en-US" dirty="0" err="1"/>
              <a:t>tutoral</a:t>
            </a:r>
            <a:r>
              <a:rPr lang="en-US" dirty="0"/>
              <a:t> for MCIT students</a:t>
            </a:r>
          </a:p>
        </p:txBody>
      </p:sp>
      <p:sp>
        <p:nvSpPr>
          <p:cNvPr id="3" name="Content Placeholder 2">
            <a:extLst>
              <a:ext uri="{FF2B5EF4-FFF2-40B4-BE49-F238E27FC236}">
                <a16:creationId xmlns:a16="http://schemas.microsoft.com/office/drawing/2014/main" id="{918C792E-499F-854B-9F6D-F9A04404B0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466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2218339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31876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212050797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626960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endParaRPr lang="en-US" dirty="0"/>
          </a:p>
        </p:txBody>
      </p:sp>
      <p:sp>
        <p:nvSpPr>
          <p:cNvPr id="3" name="Content Placeholder 2"/>
          <p:cNvSpPr>
            <a:spLocks noGrp="1"/>
          </p:cNvSpPr>
          <p:nvPr>
            <p:ph idx="1"/>
          </p:nvPr>
        </p:nvSpPr>
        <p:spPr>
          <a:xfrm>
            <a:off x="399673" y="1348547"/>
            <a:ext cx="5268650" cy="4793836"/>
          </a:xfrm>
        </p:spPr>
        <p:txBody>
          <a:bodyPr/>
          <a:lstStyle/>
          <a:p>
            <a:r>
              <a:rPr lang="en-US" dirty="0" err="1"/>
              <a:t>Perceptrons</a:t>
            </a:r>
            <a:r>
              <a:rPr lang="en-US" dirty="0"/>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674571" y="4086225"/>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1451809" y="2771775"/>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736" y="-1"/>
            <a:ext cx="6315264" cy="9221169"/>
          </a:xfrm>
          <a:prstGeom prst="rect">
            <a:avLst/>
          </a:prstGeom>
        </p:spPr>
      </p:pic>
    </p:spTree>
    <p:extLst>
      <p:ext uri="{BB962C8B-B14F-4D97-AF65-F5344CB8AC3E}">
        <p14:creationId xmlns:p14="http://schemas.microsoft.com/office/powerpoint/2010/main" val="2210273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1046" name="Photo Editor Photo" r:id="rId3" imgW="4753639" imgH="3704762" progId="MSPhotoEd.3">
                  <p:embed/>
                </p:oleObj>
              </mc:Choice>
              <mc:Fallback>
                <p:oleObj name="Photo Editor Photo" r:id="rId3" imgW="4753639" imgH="3704762" progId="MSPhotoEd.3">
                  <p:embed/>
                  <p:pic>
                    <p:nvPicPr>
                      <p:cNvPr id="1384452"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1047" name="Photo Editor Photo" r:id="rId5" imgW="4828571" imgH="3723810" progId="MSPhotoEd.3">
                  <p:embed/>
                </p:oleObj>
              </mc:Choice>
              <mc:Fallback>
                <p:oleObj name="Photo Editor Photo" r:id="rId5" imgW="4828571" imgH="3723810" progId="MSPhotoEd.3">
                  <p:embed/>
                  <p:pic>
                    <p:nvPicPr>
                      <p:cNvPr id="1384453"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1048" name="Photo Editor Photo" r:id="rId7" imgW="4715533" imgH="3723810" progId="MSPhotoEd.3">
                  <p:embed/>
                </p:oleObj>
              </mc:Choice>
              <mc:Fallback>
                <p:oleObj name="Photo Editor Photo" r:id="rId7" imgW="4715533" imgH="3723810" progId="MSPhotoEd.3">
                  <p:embed/>
                  <p:pic>
                    <p:nvPicPr>
                      <p:cNvPr id="1384454"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892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276068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3892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r>
              <a:rPr lang="en-US" sz="2000" dirty="0"/>
              <a:t>MIRA = </a:t>
            </a:r>
            <a:r>
              <a:rPr lang="en-US" sz="2000" dirty="0">
                <a:latin typeface="Calibri"/>
                <a:cs typeface="Calibri"/>
              </a:rPr>
              <a:t>Margin Infused Relaxed Algorithm</a:t>
            </a:r>
          </a:p>
          <a:p>
            <a:pPr eaLnBrk="1" hangingPunct="1"/>
            <a:r>
              <a:rPr lang="en-US" sz="2000" dirty="0"/>
              <a:t>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3825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2210053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1412864181"/>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350535886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a:t>Data that is linearly separable works out great for linear decision rules:</a:t>
            </a:r>
          </a:p>
          <a:p>
            <a:pPr eaLnBrk="1" hangingPunct="1"/>
            <a:endParaRPr lang="en-US" sz="2400" dirty="0"/>
          </a:p>
          <a:p>
            <a:pPr lvl="1" eaLnBrk="1" hangingPunct="1"/>
            <a:endParaRPr lang="en-US" dirty="0"/>
          </a:p>
          <a:p>
            <a:pPr eaLnBrk="1" hangingPunct="1"/>
            <a:r>
              <a:rPr lang="en-US" sz="2400" dirty="0"/>
              <a:t>But what are we going to do if the dataset is just too hard? </a:t>
            </a:r>
          </a:p>
          <a:p>
            <a:pPr eaLnBrk="1" hangingPunct="1"/>
            <a:endParaRPr lang="en-US" sz="2400" dirty="0"/>
          </a:p>
          <a:p>
            <a:pPr eaLnBrk="1" hangingPunct="1"/>
            <a:endParaRPr lang="en-US" sz="2400" dirty="0"/>
          </a:p>
          <a:p>
            <a:pPr eaLnBrk="1" hangingPunct="1"/>
            <a:r>
              <a:rPr lang="en-US" sz="2400" dirty="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extLst>
      <p:ext uri="{BB962C8B-B14F-4D97-AF65-F5344CB8AC3E}">
        <p14:creationId xmlns:p14="http://schemas.microsoft.com/office/powerpoint/2010/main" val="302203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extLst>
      <p:ext uri="{BB962C8B-B14F-4D97-AF65-F5344CB8AC3E}">
        <p14:creationId xmlns:p14="http://schemas.microsoft.com/office/powerpoint/2010/main" val="527329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132238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Neuron</a:t>
            </a:r>
          </a:p>
        </p:txBody>
      </p:sp>
      <p:sp>
        <p:nvSpPr>
          <p:cNvPr id="5" name="TextBox 4">
            <a:extLst>
              <a:ext uri="{FF2B5EF4-FFF2-40B4-BE49-F238E27FC236}">
                <a16:creationId xmlns:a16="http://schemas.microsoft.com/office/drawing/2014/main" id="{739BDD2A-7B3B-5B47-854F-CB96E282032D}"/>
              </a:ext>
            </a:extLst>
          </p:cNvPr>
          <p:cNvSpPr txBox="1"/>
          <p:nvPr/>
        </p:nvSpPr>
        <p:spPr>
          <a:xfrm>
            <a:off x="2192216" y="1347788"/>
            <a:ext cx="1340432" cy="430887"/>
          </a:xfrm>
          <a:prstGeom prst="rect">
            <a:avLst/>
          </a:prstGeom>
          <a:noFill/>
        </p:spPr>
        <p:txBody>
          <a:bodyPr wrap="none" rtlCol="0">
            <a:spAutoFit/>
          </a:bodyPr>
          <a:lstStyle/>
          <a:p>
            <a:r>
              <a:rPr lang="en-US" sz="2200" dirty="0"/>
              <a:t>Dendrite</a:t>
            </a:r>
          </a:p>
        </p:txBody>
      </p:sp>
      <p:sp>
        <p:nvSpPr>
          <p:cNvPr id="8" name="TextBox 7">
            <a:extLst>
              <a:ext uri="{FF2B5EF4-FFF2-40B4-BE49-F238E27FC236}">
                <a16:creationId xmlns:a16="http://schemas.microsoft.com/office/drawing/2014/main" id="{646C5E51-8EE5-7E45-9206-19C6C0DAD0C5}"/>
              </a:ext>
            </a:extLst>
          </p:cNvPr>
          <p:cNvSpPr txBox="1"/>
          <p:nvPr/>
        </p:nvSpPr>
        <p:spPr>
          <a:xfrm>
            <a:off x="5876736" y="5510212"/>
            <a:ext cx="853119" cy="430887"/>
          </a:xfrm>
          <a:prstGeom prst="rect">
            <a:avLst/>
          </a:prstGeom>
          <a:noFill/>
        </p:spPr>
        <p:txBody>
          <a:bodyPr wrap="none" rtlCol="0">
            <a:spAutoFit/>
          </a:bodyPr>
          <a:lstStyle/>
          <a:p>
            <a:r>
              <a:rPr lang="en-US" sz="2200" dirty="0"/>
              <a:t>Axon</a:t>
            </a:r>
          </a:p>
        </p:txBody>
      </p:sp>
      <p:sp>
        <p:nvSpPr>
          <p:cNvPr id="9" name="TextBox 8">
            <a:extLst>
              <a:ext uri="{FF2B5EF4-FFF2-40B4-BE49-F238E27FC236}">
                <a16:creationId xmlns:a16="http://schemas.microsoft.com/office/drawing/2014/main" id="{13B8E8CB-3AA8-744C-863D-98AB45D46DD7}"/>
              </a:ext>
            </a:extLst>
          </p:cNvPr>
          <p:cNvSpPr txBox="1"/>
          <p:nvPr/>
        </p:nvSpPr>
        <p:spPr>
          <a:xfrm>
            <a:off x="7993146" y="1717120"/>
            <a:ext cx="2111475" cy="430887"/>
          </a:xfrm>
          <a:prstGeom prst="rect">
            <a:avLst/>
          </a:prstGeom>
          <a:noFill/>
        </p:spPr>
        <p:txBody>
          <a:bodyPr wrap="none" rtlCol="0">
            <a:spAutoFit/>
          </a:bodyPr>
          <a:lstStyle/>
          <a:p>
            <a:r>
              <a:rPr lang="en-US" sz="2200" dirty="0"/>
              <a:t>Axon terminal </a:t>
            </a:r>
          </a:p>
        </p:txBody>
      </p:sp>
      <p:sp>
        <p:nvSpPr>
          <p:cNvPr id="10" name="TextBox 9">
            <a:extLst>
              <a:ext uri="{FF2B5EF4-FFF2-40B4-BE49-F238E27FC236}">
                <a16:creationId xmlns:a16="http://schemas.microsoft.com/office/drawing/2014/main" id="{BF751A65-A3C2-E34A-B61E-03E3DCCABA79}"/>
              </a:ext>
            </a:extLst>
          </p:cNvPr>
          <p:cNvSpPr txBox="1"/>
          <p:nvPr/>
        </p:nvSpPr>
        <p:spPr>
          <a:xfrm>
            <a:off x="5876736" y="2561588"/>
            <a:ext cx="1212191" cy="707886"/>
          </a:xfrm>
          <a:prstGeom prst="rect">
            <a:avLst/>
          </a:prstGeom>
          <a:noFill/>
        </p:spPr>
        <p:txBody>
          <a:bodyPr wrap="none" rtlCol="0">
            <a:spAutoFit/>
          </a:bodyPr>
          <a:lstStyle/>
          <a:p>
            <a:r>
              <a:rPr lang="en-US" sz="2000" dirty="0">
                <a:solidFill>
                  <a:schemeClr val="bg1">
                    <a:lumMod val="50000"/>
                  </a:schemeClr>
                </a:solidFill>
              </a:rPr>
              <a:t>Node of </a:t>
            </a:r>
            <a:br>
              <a:rPr lang="en-US" sz="2000" dirty="0">
                <a:solidFill>
                  <a:schemeClr val="bg1">
                    <a:lumMod val="50000"/>
                  </a:schemeClr>
                </a:solidFill>
              </a:rPr>
            </a:br>
            <a:r>
              <a:rPr lang="en-US" sz="2000" dirty="0">
                <a:solidFill>
                  <a:schemeClr val="bg1">
                    <a:lumMod val="50000"/>
                  </a:schemeClr>
                </a:solidFill>
              </a:rPr>
              <a:t>Ranvier</a:t>
            </a:r>
          </a:p>
        </p:txBody>
      </p:sp>
      <p:sp>
        <p:nvSpPr>
          <p:cNvPr id="11" name="TextBox 10">
            <a:extLst>
              <a:ext uri="{FF2B5EF4-FFF2-40B4-BE49-F238E27FC236}">
                <a16:creationId xmlns:a16="http://schemas.microsoft.com/office/drawing/2014/main" id="{1C6EEC57-5112-EF48-BB4D-586F196861A1}"/>
              </a:ext>
            </a:extLst>
          </p:cNvPr>
          <p:cNvSpPr txBox="1"/>
          <p:nvPr/>
        </p:nvSpPr>
        <p:spPr>
          <a:xfrm>
            <a:off x="1628001" y="5741928"/>
            <a:ext cx="1144865" cy="400110"/>
          </a:xfrm>
          <a:prstGeom prst="rect">
            <a:avLst/>
          </a:prstGeom>
          <a:noFill/>
        </p:spPr>
        <p:txBody>
          <a:bodyPr wrap="none" rtlCol="0">
            <a:spAutoFit/>
          </a:bodyPr>
          <a:lstStyle/>
          <a:p>
            <a:r>
              <a:rPr lang="en-US" sz="2000" dirty="0">
                <a:solidFill>
                  <a:schemeClr val="bg1">
                    <a:lumMod val="50000"/>
                  </a:schemeClr>
                </a:solidFill>
              </a:rPr>
              <a:t>Nucleus</a:t>
            </a:r>
          </a:p>
        </p:txBody>
      </p:sp>
      <p:sp>
        <p:nvSpPr>
          <p:cNvPr id="12" name="TextBox 11">
            <a:extLst>
              <a:ext uri="{FF2B5EF4-FFF2-40B4-BE49-F238E27FC236}">
                <a16:creationId xmlns:a16="http://schemas.microsoft.com/office/drawing/2014/main" id="{ACBF9CE8-55EE-8649-A0A5-815EF314502E}"/>
              </a:ext>
            </a:extLst>
          </p:cNvPr>
          <p:cNvSpPr txBox="1"/>
          <p:nvPr/>
        </p:nvSpPr>
        <p:spPr>
          <a:xfrm>
            <a:off x="8115743" y="5036368"/>
            <a:ext cx="1721946" cy="400110"/>
          </a:xfrm>
          <a:prstGeom prst="rect">
            <a:avLst/>
          </a:prstGeom>
          <a:noFill/>
        </p:spPr>
        <p:txBody>
          <a:bodyPr wrap="none" rtlCol="0">
            <a:spAutoFit/>
          </a:bodyPr>
          <a:lstStyle/>
          <a:p>
            <a:r>
              <a:rPr lang="en-US" sz="2000" dirty="0">
                <a:solidFill>
                  <a:schemeClr val="bg1">
                    <a:lumMod val="50000"/>
                  </a:schemeClr>
                </a:solidFill>
              </a:rPr>
              <a:t>Schwann cell</a:t>
            </a:r>
          </a:p>
        </p:txBody>
      </p:sp>
      <p:sp>
        <p:nvSpPr>
          <p:cNvPr id="13" name="TextBox 12">
            <a:extLst>
              <a:ext uri="{FF2B5EF4-FFF2-40B4-BE49-F238E27FC236}">
                <a16:creationId xmlns:a16="http://schemas.microsoft.com/office/drawing/2014/main" id="{D228C620-7370-C04B-AF22-BB0A91DFCFEF}"/>
              </a:ext>
            </a:extLst>
          </p:cNvPr>
          <p:cNvSpPr txBox="1"/>
          <p:nvPr/>
        </p:nvSpPr>
        <p:spPr>
          <a:xfrm>
            <a:off x="4164373" y="2780792"/>
            <a:ext cx="862737" cy="400110"/>
          </a:xfrm>
          <a:prstGeom prst="rect">
            <a:avLst/>
          </a:prstGeom>
          <a:noFill/>
        </p:spPr>
        <p:txBody>
          <a:bodyPr wrap="none" rtlCol="0">
            <a:spAutoFit/>
          </a:bodyPr>
          <a:lstStyle/>
          <a:p>
            <a:r>
              <a:rPr lang="en-US" sz="2000" dirty="0">
                <a:solidFill>
                  <a:schemeClr val="bg1">
                    <a:lumMod val="50000"/>
                  </a:schemeClr>
                </a:solidFill>
              </a:rPr>
              <a:t>Soma</a:t>
            </a:r>
          </a:p>
        </p:txBody>
      </p:sp>
      <p:pic>
        <p:nvPicPr>
          <p:cNvPr id="15" name="Picture 4" descr="At one end of an elongated structure is a branching mass. At the centre of this mass is the nucleus and the branches are dendrites. A thick axon trails away from the mass, ending with further branching which are labeled as axon terminals. Along the axon are a number of protuberances labeled as myelin sheaths.">
            <a:extLst>
              <a:ext uri="{FF2B5EF4-FFF2-40B4-BE49-F238E27FC236}">
                <a16:creationId xmlns:a16="http://schemas.microsoft.com/office/drawing/2014/main" id="{F74CA67E-1164-8043-9065-79451FA54D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087" y="1352353"/>
            <a:ext cx="8919534"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5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28800" y="1943101"/>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3524250" y="3028951"/>
            <a:ext cx="5143500" cy="2009775"/>
          </a:xfrm>
        </p:spPr>
      </p:pic>
      <p:sp>
        <p:nvSpPr>
          <p:cNvPr id="5" name="Rectangle 4"/>
          <p:cNvSpPr/>
          <p:nvPr/>
        </p:nvSpPr>
        <p:spPr>
          <a:xfrm>
            <a:off x="4724401" y="4896196"/>
            <a:ext cx="769763" cy="300082"/>
          </a:xfrm>
          <a:prstGeom prst="rect">
            <a:avLst/>
          </a:prstGeom>
        </p:spPr>
        <p:txBody>
          <a:bodyPr wrap="none">
            <a:spAutoFit/>
          </a:bodyPr>
          <a:lstStyle/>
          <a:p>
            <a:r>
              <a:rPr lang="en-US" sz="1350"/>
              <a:t>Layer 1</a:t>
            </a:r>
          </a:p>
        </p:txBody>
      </p:sp>
      <p:sp>
        <p:nvSpPr>
          <p:cNvPr id="13" name="Rectangle 12"/>
          <p:cNvSpPr/>
          <p:nvPr/>
        </p:nvSpPr>
        <p:spPr>
          <a:xfrm>
            <a:off x="5810251" y="5028532"/>
            <a:ext cx="769763" cy="300082"/>
          </a:xfrm>
          <a:prstGeom prst="rect">
            <a:avLst/>
          </a:prstGeom>
        </p:spPr>
        <p:txBody>
          <a:bodyPr wrap="none">
            <a:spAutoFit/>
          </a:bodyPr>
          <a:lstStyle/>
          <a:p>
            <a:r>
              <a:rPr lang="en-US" sz="1350"/>
              <a:t>Layer 2</a:t>
            </a:r>
          </a:p>
        </p:txBody>
      </p:sp>
      <p:sp>
        <p:nvSpPr>
          <p:cNvPr id="14" name="Rectangle 13"/>
          <p:cNvSpPr/>
          <p:nvPr/>
        </p:nvSpPr>
        <p:spPr>
          <a:xfrm>
            <a:off x="7010401" y="4229100"/>
            <a:ext cx="769763" cy="300082"/>
          </a:xfrm>
          <a:prstGeom prst="rect">
            <a:avLst/>
          </a:prstGeom>
        </p:spPr>
        <p:txBody>
          <a:bodyPr wrap="none">
            <a:spAutoFit/>
          </a:bodyPr>
          <a:lstStyle/>
          <a:p>
            <a:r>
              <a:rPr lang="en-US" sz="1350"/>
              <a:t>Layer 3</a:t>
            </a:r>
          </a:p>
        </p:txBody>
      </p:sp>
      <p:sp>
        <p:nvSpPr>
          <p:cNvPr id="6" name="TextBox 5"/>
          <p:cNvSpPr txBox="1"/>
          <p:nvPr/>
        </p:nvSpPr>
        <p:spPr>
          <a:xfrm>
            <a:off x="2327225" y="5167034"/>
            <a:ext cx="2800350" cy="71558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6168040" y="5317163"/>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7568215" y="4412738"/>
            <a:ext cx="2800350" cy="71558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3436256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809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257551"/>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1809750" y="472942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rPr>
                                <m:t> </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threshold</m:t>
                              </m:r>
                            </m:e>
                            <m:e>
                              <m:r>
                                <a:rPr lang="en-US">
                                  <a:latin typeface="Cambria Math" panose="02040503050406030204" pitchFamily="18" charset="0"/>
                                </a:rPr>
                                <m:t>1         </m:t>
                              </m:r>
                              <m:r>
                                <m:rPr>
                                  <m:sty m:val="p"/>
                                </m:rPr>
                                <a:rPr lang="en-US">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threshold</m:t>
                              </m:r>
                            </m:e>
                          </m:eqArr>
                        </m:e>
                      </m:d>
                      <m:r>
                        <a:rPr lang="en-US">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1809750" y="4729425"/>
                <a:ext cx="4229428" cy="1248547"/>
              </a:xfrm>
              <a:prstGeom prst="rect">
                <a:avLst/>
              </a:prstGeom>
              <a:blipFill>
                <a:blip r:embed="rId4"/>
                <a:stretch>
                  <a:fillRect t="-78788" r="-599"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6629401" y="4972340"/>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m:t>
                              </m:r>
                            </m:e>
                            <m:e>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6629401" y="4972340"/>
                <a:ext cx="3530197" cy="617861"/>
              </a:xfrm>
              <a:prstGeom prst="rect">
                <a:avLst/>
              </a:prstGeom>
              <a:blipFill>
                <a:blip r:embed="rId5"/>
                <a:stretch>
                  <a:fillRect l="-3584" t="-224000" r="-1792" b="-322000"/>
                </a:stretch>
              </a:blipFill>
            </p:spPr>
            <p:txBody>
              <a:bodyPr/>
              <a:lstStyle/>
              <a:p>
                <a:r>
                  <a:rPr lang="en-US">
                    <a:noFill/>
                  </a:rPr>
                  <a:t> </a:t>
                </a:r>
              </a:p>
            </p:txBody>
          </p:sp>
        </mc:Fallback>
      </mc:AlternateContent>
    </p:spTree>
    <p:extLst>
      <p:ext uri="{BB962C8B-B14F-4D97-AF65-F5344CB8AC3E}">
        <p14:creationId xmlns:p14="http://schemas.microsoft.com/office/powerpoint/2010/main" val="201261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638300" y="4000500"/>
            <a:ext cx="3885100" cy="1200150"/>
          </a:xfrm>
          <a:prstGeom prst="rect">
            <a:avLst/>
          </a:prstGeom>
        </p:spPr>
      </p:pic>
      <p:pic>
        <p:nvPicPr>
          <p:cNvPr id="9" name="Picture 8"/>
          <p:cNvPicPr>
            <a:picLocks noChangeAspect="1"/>
          </p:cNvPicPr>
          <p:nvPr/>
        </p:nvPicPr>
        <p:blipFill>
          <a:blip r:embed="rId4"/>
          <a:stretch>
            <a:fillRect/>
          </a:stretch>
        </p:blipFill>
        <p:spPr>
          <a:xfrm>
            <a:off x="6038851" y="3678438"/>
            <a:ext cx="4486275" cy="1990725"/>
          </a:xfrm>
          <a:prstGeom prst="rect">
            <a:avLst/>
          </a:prstGeom>
        </p:spPr>
      </p:pic>
      <p:sp>
        <p:nvSpPr>
          <p:cNvPr id="10" name="TextBox 9"/>
          <p:cNvSpPr txBox="1"/>
          <p:nvPr/>
        </p:nvSpPr>
        <p:spPr>
          <a:xfrm>
            <a:off x="6768579" y="5732155"/>
            <a:ext cx="3515707"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150129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nvGraphicFramePr>
        <p:xfrm>
          <a:off x="2621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3200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nvGraphicFramePr>
        <p:xfrm>
          <a:off x="5029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nvGraphicFramePr>
        <p:xfrm>
          <a:off x="7437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5646686"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7957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361709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2095342" y="2438401"/>
            <a:ext cx="7795419" cy="2893145"/>
          </a:xfrm>
          <a:prstGeom prst="rect">
            <a:avLst/>
          </a:prstGeom>
        </p:spPr>
      </p:pic>
    </p:spTree>
    <p:extLst>
      <p:ext uri="{BB962C8B-B14F-4D97-AF65-F5344CB8AC3E}">
        <p14:creationId xmlns:p14="http://schemas.microsoft.com/office/powerpoint/2010/main" val="1557120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3697772" y="2362200"/>
            <a:ext cx="5621064" cy="3276600"/>
          </a:xfrm>
          <a:prstGeom prst="rect">
            <a:avLst/>
          </a:prstGeom>
        </p:spPr>
      </p:pic>
    </p:spTree>
    <p:extLst>
      <p:ext uri="{BB962C8B-B14F-4D97-AF65-F5344CB8AC3E}">
        <p14:creationId xmlns:p14="http://schemas.microsoft.com/office/powerpoint/2010/main" val="225396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2346960" y="2362200"/>
            <a:ext cx="7725376" cy="3606800"/>
          </a:xfrm>
          <a:prstGeom prst="rect">
            <a:avLst/>
          </a:prstGeom>
        </p:spPr>
      </p:pic>
      <p:cxnSp>
        <p:nvCxnSpPr>
          <p:cNvPr id="7" name="Straight Connector 6"/>
          <p:cNvCxnSpPr/>
          <p:nvPr/>
        </p:nvCxnSpPr>
        <p:spPr>
          <a:xfrm flipV="1">
            <a:off x="6858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94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943601" y="4495800"/>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2480250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2209801" y="1905000"/>
            <a:ext cx="4354607" cy="2209800"/>
          </a:xfrm>
          <a:prstGeom prst="rect">
            <a:avLst/>
          </a:prstGeom>
        </p:spPr>
      </p:pic>
      <p:sp>
        <p:nvSpPr>
          <p:cNvPr id="5" name="Rectangle 4"/>
          <p:cNvSpPr/>
          <p:nvPr/>
        </p:nvSpPr>
        <p:spPr>
          <a:xfrm>
            <a:off x="4267200" y="3505200"/>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945395" y="1772166"/>
            <a:ext cx="3352824" cy="2266434"/>
          </a:xfrm>
          <a:prstGeom prst="rect">
            <a:avLst/>
          </a:prstGeom>
        </p:spPr>
      </p:pic>
      <p:sp>
        <p:nvSpPr>
          <p:cNvPr id="7" name="Rectangle 6"/>
          <p:cNvSpPr/>
          <p:nvPr/>
        </p:nvSpPr>
        <p:spPr>
          <a:xfrm>
            <a:off x="9372601" y="3475892"/>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4267201" y="4206240"/>
            <a:ext cx="4118627" cy="2642969"/>
          </a:xfrm>
          <a:prstGeom prst="rect">
            <a:avLst/>
          </a:prstGeom>
        </p:spPr>
      </p:pic>
      <p:sp>
        <p:nvSpPr>
          <p:cNvPr id="9" name="Rectangle 8"/>
          <p:cNvSpPr/>
          <p:nvPr/>
        </p:nvSpPr>
        <p:spPr>
          <a:xfrm>
            <a:off x="7391401" y="6148084"/>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395139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p:spTree>
    <p:extLst>
      <p:ext uri="{BB962C8B-B14F-4D97-AF65-F5344CB8AC3E}">
        <p14:creationId xmlns:p14="http://schemas.microsoft.com/office/powerpoint/2010/main" val="282575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2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BA676C-8923-0A4B-A34E-4649B9776C87}"/>
                  </a:ext>
                </a:extLst>
              </p:cNvPr>
              <p:cNvSpPr txBox="1"/>
              <p:nvPr/>
            </p:nvSpPr>
            <p:spPr>
              <a:xfrm>
                <a:off x="7185241" y="395717"/>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74" name="TextBox 73">
                <a:extLst>
                  <a:ext uri="{FF2B5EF4-FFF2-40B4-BE49-F238E27FC236}">
                    <a16:creationId xmlns:a16="http://schemas.microsoft.com/office/drawing/2014/main" id="{04BA676C-8923-0A4B-A34E-4649B9776C87}"/>
                  </a:ext>
                </a:extLst>
              </p:cNvPr>
              <p:cNvSpPr txBox="1">
                <a:spLocks noRot="1" noChangeAspect="1" noMove="1" noResize="1" noEditPoints="1" noAdjustHandles="1" noChangeArrowheads="1" noChangeShapeType="1" noTextEdit="1"/>
              </p:cNvSpPr>
              <p:nvPr/>
            </p:nvSpPr>
            <p:spPr>
              <a:xfrm>
                <a:off x="7185241" y="395717"/>
                <a:ext cx="3965701" cy="1248547"/>
              </a:xfrm>
              <a:prstGeom prst="rect">
                <a:avLst/>
              </a:prstGeom>
              <a:blipFill>
                <a:blip r:embed="rId2"/>
                <a:stretch>
                  <a:fillRect l="-319" t="-78788" r="-958" b="-109091"/>
                </a:stretch>
              </a:blipFill>
            </p:spPr>
            <p:txBody>
              <a:bodyPr/>
              <a:lstStyle/>
              <a:p>
                <a:r>
                  <a:rPr lang="en-US">
                    <a:noFill/>
                  </a:rPr>
                  <a:t> </a:t>
                </a:r>
              </a:p>
            </p:txBody>
          </p:sp>
        </mc:Fallback>
      </mc:AlternateContent>
    </p:spTree>
    <p:extLst>
      <p:ext uri="{BB962C8B-B14F-4D97-AF65-F5344CB8AC3E}">
        <p14:creationId xmlns:p14="http://schemas.microsoft.com/office/powerpoint/2010/main" val="414892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381750" y="3429001"/>
            <a:ext cx="3048000" cy="2354461"/>
          </a:xfrm>
          <a:prstGeom prst="rect">
            <a:avLst/>
          </a:prstGeom>
        </p:spPr>
      </p:pic>
      <p:pic>
        <p:nvPicPr>
          <p:cNvPr id="13" name="Picture 12"/>
          <p:cNvPicPr>
            <a:picLocks noChangeAspect="1"/>
          </p:cNvPicPr>
          <p:nvPr/>
        </p:nvPicPr>
        <p:blipFill>
          <a:blip r:embed="rId3"/>
          <a:stretch>
            <a:fillRect/>
          </a:stretch>
        </p:blipFill>
        <p:spPr>
          <a:xfrm>
            <a:off x="2838450" y="3792737"/>
            <a:ext cx="2667000" cy="1314450"/>
          </a:xfrm>
          <a:prstGeom prst="rect">
            <a:avLst/>
          </a:prstGeom>
        </p:spPr>
      </p:pic>
      <p:sp>
        <p:nvSpPr>
          <p:cNvPr id="4" name="TextBox 3"/>
          <p:cNvSpPr txBox="1"/>
          <p:nvPr/>
        </p:nvSpPr>
        <p:spPr>
          <a:xfrm>
            <a:off x="1276727" y="6105983"/>
            <a:ext cx="8169224"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265515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1561540" y="4286250"/>
            <a:ext cx="1543050" cy="1543050"/>
          </a:xfrm>
          <a:prstGeom prst="rect">
            <a:avLst/>
          </a:prstGeom>
        </p:spPr>
      </p:pic>
      <p:pic>
        <p:nvPicPr>
          <p:cNvPr id="11" name="Picture 10"/>
          <p:cNvPicPr>
            <a:picLocks noChangeAspect="1"/>
          </p:cNvPicPr>
          <p:nvPr/>
        </p:nvPicPr>
        <p:blipFill>
          <a:blip r:embed="rId4"/>
          <a:stretch>
            <a:fillRect/>
          </a:stretch>
        </p:blipFill>
        <p:spPr>
          <a:xfrm>
            <a:off x="3390341" y="4286250"/>
            <a:ext cx="2164993" cy="1543050"/>
          </a:xfrm>
          <a:prstGeom prst="rect">
            <a:avLst/>
          </a:prstGeom>
        </p:spPr>
      </p:pic>
      <p:pic>
        <p:nvPicPr>
          <p:cNvPr id="12" name="Picture 11"/>
          <p:cNvPicPr>
            <a:picLocks noChangeAspect="1"/>
          </p:cNvPicPr>
          <p:nvPr/>
        </p:nvPicPr>
        <p:blipFill>
          <a:blip r:embed="rId5"/>
          <a:stretch>
            <a:fillRect/>
          </a:stretch>
        </p:blipFill>
        <p:spPr>
          <a:xfrm>
            <a:off x="5825956" y="4286250"/>
            <a:ext cx="2135371" cy="1543050"/>
          </a:xfrm>
          <a:prstGeom prst="rect">
            <a:avLst/>
          </a:prstGeom>
        </p:spPr>
      </p:pic>
      <p:pic>
        <p:nvPicPr>
          <p:cNvPr id="13" name="Picture 12"/>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4246139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1561540" y="4286250"/>
            <a:ext cx="1543050" cy="1543050"/>
          </a:xfrm>
          <a:prstGeom prst="rect">
            <a:avLst/>
          </a:prstGeom>
        </p:spPr>
      </p:pic>
      <p:pic>
        <p:nvPicPr>
          <p:cNvPr id="10" name="Picture 9"/>
          <p:cNvPicPr>
            <a:picLocks noChangeAspect="1"/>
          </p:cNvPicPr>
          <p:nvPr/>
        </p:nvPicPr>
        <p:blipFill>
          <a:blip r:embed="rId4"/>
          <a:stretch>
            <a:fillRect/>
          </a:stretch>
        </p:blipFill>
        <p:spPr>
          <a:xfrm>
            <a:off x="3390341" y="4286250"/>
            <a:ext cx="2164993" cy="1543050"/>
          </a:xfrm>
          <a:prstGeom prst="rect">
            <a:avLst/>
          </a:prstGeom>
        </p:spPr>
      </p:pic>
      <p:pic>
        <p:nvPicPr>
          <p:cNvPr id="11" name="Picture 10"/>
          <p:cNvPicPr>
            <a:picLocks noChangeAspect="1"/>
          </p:cNvPicPr>
          <p:nvPr/>
        </p:nvPicPr>
        <p:blipFill>
          <a:blip r:embed="rId5"/>
          <a:stretch>
            <a:fillRect/>
          </a:stretch>
        </p:blipFill>
        <p:spPr>
          <a:xfrm>
            <a:off x="5825956" y="4286250"/>
            <a:ext cx="2135371" cy="1543050"/>
          </a:xfrm>
          <a:prstGeom prst="rect">
            <a:avLst/>
          </a:prstGeom>
        </p:spPr>
      </p:pic>
      <p:pic>
        <p:nvPicPr>
          <p:cNvPr id="12" name="Picture 11"/>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7244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6998-9ACB-2A4A-9E6A-595141FFF7A1}"/>
              </a:ext>
            </a:extLst>
          </p:cNvPr>
          <p:cNvSpPr>
            <a:spLocks noGrp="1"/>
          </p:cNvSpPr>
          <p:nvPr>
            <p:ph type="title"/>
          </p:nvPr>
        </p:nvSpPr>
        <p:spPr/>
        <p:txBody>
          <a:bodyPr/>
          <a:lstStyle/>
          <a:p>
            <a:r>
              <a:rPr lang="en-US" dirty="0"/>
              <a:t>Notational changes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9B02D-50E1-124E-BAB4-1A2EC12F8FC4}"/>
                  </a:ext>
                </a:extLst>
              </p:cNvPr>
              <p:cNvSpPr>
                <a:spLocks noGrp="1"/>
              </p:cNvSpPr>
              <p:nvPr>
                <p:ph idx="1"/>
              </p:nvPr>
            </p:nvSpPr>
            <p:spPr/>
            <p:txBody>
              <a:bodyPr>
                <a:normAutofit/>
              </a:bodyPr>
              <a:lstStyle/>
              <a:p>
                <a:r>
                  <a:rPr lang="en-US" b="0" i="0" dirty="0">
                    <a:latin typeface="Cambria Math" panose="02040503050406030204" pitchFamily="18" charset="0"/>
                  </a:rPr>
                  <a:t>Change 1: We can write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oMath>
                </a14:m>
                <a:r>
                  <a:rPr lang="en-US" b="0" i="0" dirty="0">
                    <a:latin typeface="Cambria Math" panose="02040503050406030204" pitchFamily="18" charset="0"/>
                  </a:rPr>
                  <a:t> as a dot product </a:t>
                </a:r>
                <a:r>
                  <a:rPr lang="en-US" b="0" i="0">
                    <a:latin typeface="Cambria Math" panose="02040503050406030204" pitchFamily="18" charset="0"/>
                  </a:rPr>
                  <a:t>of the </a:t>
                </a:r>
                <a:r>
                  <a:rPr lang="en-US">
                    <a:latin typeface="Cambria Math" panose="02040503050406030204" pitchFamily="18" charset="0"/>
                  </a:rPr>
                  <a:t>input </a:t>
                </a:r>
                <a:r>
                  <a:rPr lang="en-US" dirty="0">
                    <a:latin typeface="Cambria Math" panose="02040503050406030204" pitchFamily="18" charset="0"/>
                  </a:rPr>
                  <a:t>vector and the weight vector</a:t>
                </a:r>
                <a:r>
                  <a:rPr lang="en-US" b="0" i="0" dirty="0">
                    <a:latin typeface="Cambria Math" panose="02040503050406030204" pitchFamily="18" charset="0"/>
                  </a:rPr>
                  <a:t>:</a:t>
                </a:r>
              </a:p>
              <a:p>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m:oMathPara>
                </a14:m>
                <a:endParaRPr lang="en-US" b="1" dirty="0">
                  <a:latin typeface="Cambria Math" panose="02040503050406030204" pitchFamily="18" charset="0"/>
                </a:endParaRPr>
              </a:p>
              <a:p>
                <a:endParaRPr lang="en-US" dirty="0">
                  <a:latin typeface="Cambria Math" panose="02040503050406030204" pitchFamily="18" charset="0"/>
                </a:endParaRPr>
              </a:p>
              <a:p>
                <a:r>
                  <a:rPr lang="en-US" dirty="0">
                    <a:latin typeface="Cambria Math" panose="02040503050406030204" pitchFamily="18" charset="0"/>
                  </a:rPr>
                  <a:t>Change 2:  We can move the threshold to other other side of the inequality.  We define a perceptron’s “bias” as the -1 * its threshold:</a:t>
                </a:r>
              </a:p>
              <a:p>
                <a:pPr algn="ct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oMath>
                </a14:m>
                <a:endParaRPr lang="en-US" dirty="0">
                  <a:latin typeface="Cambria Math" panose="02040503050406030204" pitchFamily="18" charset="0"/>
                </a:endParaRPr>
              </a:p>
              <a:p>
                <a:endParaRPr lang="en-US"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C8F9B02D-50E1-124E-BAB4-1A2EC12F8FC4}"/>
                  </a:ext>
                </a:extLst>
              </p:cNvPr>
              <p:cNvSpPr>
                <a:spLocks noGrp="1" noRot="1" noChangeAspect="1" noMove="1" noResize="1" noEditPoints="1" noAdjustHandles="1" noChangeArrowheads="1" noChangeShapeType="1" noTextEdit="1"/>
              </p:cNvSpPr>
              <p:nvPr>
                <p:ph idx="1"/>
              </p:nvPr>
            </p:nvSpPr>
            <p:spPr>
              <a:blipFill>
                <a:blip r:embed="rId3"/>
                <a:stretch>
                  <a:fillRect l="-603" t="-10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E3F192-3191-394A-880F-6E856741933C}"/>
                  </a:ext>
                </a:extLst>
              </p:cNvPr>
              <p:cNvSpPr txBox="1"/>
              <p:nvPr/>
            </p:nvSpPr>
            <p:spPr>
              <a:xfrm>
                <a:off x="711613" y="4805876"/>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5" name="TextBox 4">
                <a:extLst>
                  <a:ext uri="{FF2B5EF4-FFF2-40B4-BE49-F238E27FC236}">
                    <a16:creationId xmlns:a16="http://schemas.microsoft.com/office/drawing/2014/main" id="{35E3F192-3191-394A-880F-6E856741933C}"/>
                  </a:ext>
                </a:extLst>
              </p:cNvPr>
              <p:cNvSpPr txBox="1">
                <a:spLocks noRot="1" noChangeAspect="1" noMove="1" noResize="1" noEditPoints="1" noAdjustHandles="1" noChangeArrowheads="1" noChangeShapeType="1" noTextEdit="1"/>
              </p:cNvSpPr>
              <p:nvPr/>
            </p:nvSpPr>
            <p:spPr>
              <a:xfrm>
                <a:off x="711613" y="4805876"/>
                <a:ext cx="3965701" cy="1248547"/>
              </a:xfrm>
              <a:prstGeom prst="rect">
                <a:avLst/>
              </a:prstGeom>
              <a:blipFill>
                <a:blip r:embed="rId4"/>
                <a:stretch>
                  <a:fillRect l="-639" t="-78788" r="-958"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22753A5-1DDD-9648-A527-BFCD5511C26C}"/>
                  </a:ext>
                </a:extLst>
              </p:cNvPr>
              <p:cNvSpPr/>
              <p:nvPr/>
            </p:nvSpPr>
            <p:spPr>
              <a:xfrm>
                <a:off x="7045438" y="4976761"/>
                <a:ext cx="3263842"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output</m:t>
                      </m:r>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 </m:t>
                              </m:r>
                            </m:e>
                            <m:e>
                              <m:r>
                                <a:rPr lang="en-US" i="1">
                                  <a:latin typeface="Cambria Math" panose="02040503050406030204" pitchFamily="18" charset="0"/>
                                </a:rPr>
                                <m:t>1 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oMath>
                  </m:oMathPara>
                </a14:m>
                <a:endParaRPr lang="en-US" dirty="0"/>
              </a:p>
            </p:txBody>
          </p:sp>
        </mc:Choice>
        <mc:Fallback xmlns="">
          <p:sp>
            <p:nvSpPr>
              <p:cNvPr id="7" name="Rectangle 6">
                <a:extLst>
                  <a:ext uri="{FF2B5EF4-FFF2-40B4-BE49-F238E27FC236}">
                    <a16:creationId xmlns:a16="http://schemas.microsoft.com/office/drawing/2014/main" id="{022753A5-1DDD-9648-A527-BFCD5511C26C}"/>
                  </a:ext>
                </a:extLst>
              </p:cNvPr>
              <p:cNvSpPr>
                <a:spLocks noRot="1" noChangeAspect="1" noMove="1" noResize="1" noEditPoints="1" noAdjustHandles="1" noChangeArrowheads="1" noChangeShapeType="1" noTextEdit="1"/>
              </p:cNvSpPr>
              <p:nvPr/>
            </p:nvSpPr>
            <p:spPr>
              <a:xfrm>
                <a:off x="7045438" y="4976761"/>
                <a:ext cx="3263842" cy="710194"/>
              </a:xfrm>
              <a:prstGeom prst="rect">
                <a:avLst/>
              </a:prstGeom>
              <a:blipFill>
                <a:blip r:embed="rId5"/>
                <a:stretch>
                  <a:fillRect l="-1938" t="-189474" b="-2771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E2C828D-A816-E447-8D68-CE035F728822}"/>
              </a:ext>
            </a:extLst>
          </p:cNvPr>
          <p:cNvSpPr txBox="1"/>
          <p:nvPr/>
        </p:nvSpPr>
        <p:spPr>
          <a:xfrm>
            <a:off x="5177116" y="5147192"/>
            <a:ext cx="1343638" cy="369332"/>
          </a:xfrm>
          <a:prstGeom prst="rect">
            <a:avLst/>
          </a:prstGeom>
          <a:noFill/>
        </p:spPr>
        <p:txBody>
          <a:bodyPr wrap="none" rtlCol="0">
            <a:spAutoFit/>
          </a:bodyPr>
          <a:lstStyle/>
          <a:p>
            <a:r>
              <a:rPr lang="en-US" dirty="0"/>
              <a:t>rewrites to</a:t>
            </a:r>
          </a:p>
        </p:txBody>
      </p:sp>
    </p:spTree>
    <p:extLst>
      <p:ext uri="{BB962C8B-B14F-4D97-AF65-F5344CB8AC3E}">
        <p14:creationId xmlns:p14="http://schemas.microsoft.com/office/powerpoint/2010/main" val="37399167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2634</TotalTime>
  <Words>4293</Words>
  <Application>Microsoft Macintosh PowerPoint</Application>
  <PresentationFormat>Widescreen</PresentationFormat>
  <Paragraphs>475</Paragraphs>
  <Slides>38</Slides>
  <Notes>23</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Arial</vt:lpstr>
      <vt:lpstr>Calibri</vt:lpstr>
      <vt:lpstr>Cambria</vt:lpstr>
      <vt:lpstr>Cambria Math</vt:lpstr>
      <vt:lpstr>Courier New</vt:lpstr>
      <vt:lpstr>Open Sans</vt:lpstr>
      <vt:lpstr>Open Sans SemiBold</vt:lpstr>
      <vt:lpstr>Times New Roman</vt:lpstr>
      <vt:lpstr>Wingdings</vt:lpstr>
      <vt:lpstr>Office Theme</vt:lpstr>
      <vt:lpstr>Photo Editor Photo</vt:lpstr>
      <vt:lpstr>Perceptrons</vt:lpstr>
      <vt:lpstr>Perceptrons</vt:lpstr>
      <vt:lpstr>Neuron</vt:lpstr>
      <vt:lpstr>Perceptron</vt:lpstr>
      <vt:lpstr>Perceptron</vt:lpstr>
      <vt:lpstr>Perceptrons for decision making</vt:lpstr>
      <vt:lpstr>Perceptrons for decision making</vt:lpstr>
      <vt:lpstr>Perceptrons for decision making</vt:lpstr>
      <vt:lpstr>Notational changes</vt:lpstr>
      <vt:lpstr>Learning weights from examples</vt:lpstr>
      <vt:lpstr>Binary Decision Rule</vt:lpstr>
      <vt:lpstr>Weight Updates</vt:lpstr>
      <vt:lpstr>Learning: Binary Perceptron</vt:lpstr>
      <vt:lpstr>Learning a Binary Perceptron</vt:lpstr>
      <vt:lpstr>TODO: Linear Algebra tutoral for MCIT students</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Non-Linear Separators</vt:lpstr>
      <vt:lpstr>Non-Linear Separators</vt:lpstr>
      <vt:lpstr>Classification: Comparison</vt:lpstr>
      <vt:lpstr>Perceptrons for decision making</vt:lpstr>
      <vt:lpstr>Weights, bias and dot products</vt:lpstr>
      <vt:lpstr>Logical functions</vt:lpstr>
      <vt:lpstr>The XOR problem</vt:lpstr>
      <vt:lpstr>The XOR Problem</vt:lpstr>
      <vt:lpstr>The XOR Solution</vt:lpstr>
      <vt:lpstr>The XOR Solution</vt:lpstr>
      <vt:lpstr>Activation Functions</vt:lpstr>
      <vt:lpstr>Activation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Perceptrons</dc:title>
  <dc:creator>Callison-Burch, Christopher</dc:creator>
  <cp:lastModifiedBy>Callison-Burch, Christopher</cp:lastModifiedBy>
  <cp:revision>21</cp:revision>
  <dcterms:created xsi:type="dcterms:W3CDTF">2020-11-04T17:32:52Z</dcterms:created>
  <dcterms:modified xsi:type="dcterms:W3CDTF">2021-11-17T15:13:56Z</dcterms:modified>
</cp:coreProperties>
</file>